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77"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2"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Machine Learning Model </a:t>
            </a:r>
            <a:r>
              <a:rPr b="1" lang="en" sz="2100">
                <a:latin typeface="Google Sans"/>
                <a:ea typeface="Google Sans"/>
                <a:cs typeface="Google Sans"/>
                <a:sym typeface="Google Sans"/>
              </a:rPr>
              <a:t>Outcomes</a:t>
            </a:r>
            <a:endParaRPr b="1" sz="2100">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190" name="Google Shape;190;p8"/>
          <p:cNvSpPr txBox="1"/>
          <p:nvPr/>
        </p:nvSpPr>
        <p:spPr>
          <a:xfrm>
            <a:off x="335300" y="5029200"/>
            <a:ext cx="3865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Both model architectures—random forest (RF) and XGBoost—performed exceptionally well. The RF model had a better recall score (0.995) and was selected as champion.</a:t>
            </a:r>
            <a:endParaRPr sz="1200">
              <a:latin typeface="Google Sans"/>
              <a:ea typeface="Google Sans"/>
              <a:cs typeface="Google Sans"/>
              <a:sym typeface="Google Sans"/>
            </a:endParaRPr>
          </a:p>
        </p:txBody>
      </p:sp>
      <p:sp>
        <p:nvSpPr>
          <p:cNvPr id="191" name="Google Shape;191;p8"/>
          <p:cNvSpPr txBox="1"/>
          <p:nvPr/>
        </p:nvSpPr>
        <p:spPr>
          <a:xfrm>
            <a:off x="2169175" y="2539400"/>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a:latin typeface="Google Sans"/>
              <a:ea typeface="Google Sans"/>
              <a:cs typeface="Google Sans"/>
              <a:sym typeface="Google Sans"/>
            </a:endParaRPr>
          </a:p>
        </p:txBody>
      </p:sp>
      <p:sp>
        <p:nvSpPr>
          <p:cNvPr id="192" name="Google Shape;192;p8"/>
          <p:cNvSpPr txBox="1"/>
          <p:nvPr/>
        </p:nvSpPr>
        <p:spPr>
          <a:xfrm>
            <a:off x="2169175" y="3504150"/>
            <a:ext cx="54495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built two tree-based classification models. Both models were used to </a:t>
            </a:r>
            <a:r>
              <a:rPr lang="en" sz="1200">
                <a:latin typeface="Google Sans"/>
                <a:ea typeface="Google Sans"/>
                <a:cs typeface="Google Sans"/>
                <a:sym typeface="Google Sans"/>
              </a:rPr>
              <a:t>predict</a:t>
            </a:r>
            <a:r>
              <a:rPr lang="en" sz="120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sz="1200">
              <a:latin typeface="Google Sans"/>
              <a:ea typeface="Google Sans"/>
              <a:cs typeface="Google Sans"/>
              <a:sym typeface="Google Sans"/>
            </a:endParaRPr>
          </a:p>
        </p:txBody>
      </p:sp>
      <p:sp>
        <p:nvSpPr>
          <p:cNvPr id="193" name="Google Shape;193;p8"/>
          <p:cNvSpPr txBox="1"/>
          <p:nvPr/>
        </p:nvSpPr>
        <p:spPr>
          <a:xfrm>
            <a:off x="335300" y="5843600"/>
            <a:ext cx="3865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Performance on the test holdout data yielded near perfect scores, with only five misclassified samples out of 3,817.</a:t>
            </a:r>
            <a:endParaRPr sz="1200">
              <a:latin typeface="Google Sans"/>
              <a:ea typeface="Google Sans"/>
              <a:cs typeface="Google Sans"/>
              <a:sym typeface="Google Sans"/>
            </a:endParaRPr>
          </a:p>
        </p:txBody>
      </p:sp>
      <p:sp>
        <p:nvSpPr>
          <p:cNvPr id="194" name="Google Shape;194;p8"/>
          <p:cNvSpPr txBox="1"/>
          <p:nvPr/>
        </p:nvSpPr>
        <p:spPr>
          <a:xfrm>
            <a:off x="335300" y="6461950"/>
            <a:ext cx="3969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a:t>
            </a:r>
            <a:r>
              <a:rPr lang="en" sz="1200">
                <a:latin typeface="Google Sans"/>
                <a:ea typeface="Google Sans"/>
                <a:cs typeface="Google Sans"/>
                <a:sym typeface="Google Sans"/>
              </a:rPr>
              <a:t>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sp>
        <p:nvSpPr>
          <p:cNvPr id="195" name="Google Shape;195;p8"/>
          <p:cNvSpPr txBox="1"/>
          <p:nvPr/>
        </p:nvSpPr>
        <p:spPr>
          <a:xfrm>
            <a:off x="440525" y="8524750"/>
            <a:ext cx="6999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As noted, the model performed exceptionally well on the test holdout data</a:t>
            </a:r>
            <a:r>
              <a:rPr lang="en" sz="1200">
                <a:latin typeface="Google Sans"/>
                <a:ea typeface="Google Sans"/>
                <a:cs typeface="Google Sans"/>
                <a:sym typeface="Google Sans"/>
              </a:rPr>
              <a:t>. Before deploying the model, the data team recommends </a:t>
            </a:r>
            <a:r>
              <a:rPr lang="en" sz="1200">
                <a:latin typeface="Google Sans"/>
                <a:ea typeface="Google Sans"/>
                <a:cs typeface="Google Sans"/>
                <a:sym typeface="Google Sans"/>
              </a:rPr>
              <a:t>further evaluation using additional </a:t>
            </a:r>
            <a:r>
              <a:rPr lang="en" sz="1200">
                <a:latin typeface="Google Sans"/>
                <a:ea typeface="Google Sans"/>
                <a:cs typeface="Google Sans"/>
                <a:sym typeface="Google Sans"/>
              </a:rPr>
              <a:t>subsets of user data</a:t>
            </a:r>
            <a:r>
              <a:rPr lang="en" sz="1200">
                <a:latin typeface="Google Sans"/>
                <a:ea typeface="Google Sans"/>
                <a:cs typeface="Google Sans"/>
                <a:sym typeface="Google Sans"/>
              </a:rPr>
              <a:t>.</a:t>
            </a:r>
            <a:r>
              <a:rPr lang="en" sz="1200">
                <a:latin typeface="Google Sans"/>
                <a:ea typeface="Google Sans"/>
                <a:cs typeface="Google Sans"/>
                <a:sym typeface="Google Sans"/>
              </a:rPr>
              <a:t> Furthermore, the data team recommends monitoring the distributions of video engagement levels to ensure that the model remains robust to fluctuations in its most predictive features.</a:t>
            </a:r>
            <a:endParaRPr sz="1200">
              <a:latin typeface="Google Sans"/>
              <a:ea typeface="Google Sans"/>
              <a:cs typeface="Google Sans"/>
              <a:sym typeface="Google Sans"/>
            </a:endParaRPr>
          </a:p>
        </p:txBody>
      </p:sp>
      <p:sp>
        <p:nvSpPr>
          <p:cNvPr id="196" name="Google Shape;196;p8"/>
          <p:cNvSpPr txBox="1"/>
          <p:nvPr/>
        </p:nvSpPr>
        <p:spPr>
          <a:xfrm>
            <a:off x="4554000" y="4662075"/>
            <a:ext cx="2504100" cy="6426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358"/>
              <a:buNone/>
            </a:pPr>
            <a:r>
              <a:rPr i="1" lang="en" sz="657">
                <a:latin typeface="Lato"/>
                <a:ea typeface="Lato"/>
                <a:cs typeface="Lato"/>
                <a:sym typeface="Lato"/>
              </a:rPr>
              <a:t>Confusion matrix for the champion RF model on test holdout data s</a:t>
            </a:r>
            <a:r>
              <a:rPr i="1" lang="en" sz="657">
                <a:latin typeface="Lato"/>
                <a:ea typeface="Lato"/>
                <a:cs typeface="Lato"/>
                <a:sym typeface="Lato"/>
              </a:rPr>
              <a:t>hows o</a:t>
            </a:r>
            <a:r>
              <a:rPr i="1" lang="en" sz="657">
                <a:latin typeface="Lato"/>
                <a:ea typeface="Lato"/>
                <a:cs typeface="Lato"/>
                <a:sym typeface="Lato"/>
              </a:rPr>
              <a:t>nly </a:t>
            </a:r>
            <a:r>
              <a:rPr i="1" lang="en" sz="657">
                <a:latin typeface="Lato"/>
                <a:ea typeface="Lato"/>
                <a:cs typeface="Lato"/>
                <a:sym typeface="Lato"/>
              </a:rPr>
              <a:t>five misclassified samples out of 3,817.</a:t>
            </a:r>
            <a:endParaRPr i="1" sz="657">
              <a:solidFill>
                <a:srgbClr val="000000"/>
              </a:solidFill>
              <a:latin typeface="Lato"/>
              <a:ea typeface="Lato"/>
              <a:cs typeface="Lato"/>
              <a:sym typeface="Lato"/>
            </a:endParaRPr>
          </a:p>
        </p:txBody>
      </p:sp>
      <p:pic>
        <p:nvPicPr>
          <p:cNvPr id="197" name="Google Shape;197;p8"/>
          <p:cNvPicPr preferRelativeResize="0"/>
          <p:nvPr/>
        </p:nvPicPr>
        <p:blipFill>
          <a:blip r:embed="rId3">
            <a:alphaModFix/>
          </a:blip>
          <a:stretch>
            <a:fillRect/>
          </a:stretch>
        </p:blipFill>
        <p:spPr>
          <a:xfrm>
            <a:off x="4370958" y="5029200"/>
            <a:ext cx="2956625" cy="2480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